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82"/>
  </p:notesMasterIdLst>
  <p:sldIdLst>
    <p:sldId id="256" r:id="rId2"/>
    <p:sldId id="349" r:id="rId3"/>
    <p:sldId id="260" r:id="rId4"/>
    <p:sldId id="259" r:id="rId5"/>
    <p:sldId id="262" r:id="rId6"/>
    <p:sldId id="261" r:id="rId7"/>
    <p:sldId id="264" r:id="rId8"/>
    <p:sldId id="263" r:id="rId9"/>
    <p:sldId id="268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57" r:id="rId28"/>
    <p:sldId id="358" r:id="rId29"/>
    <p:sldId id="316" r:id="rId30"/>
    <p:sldId id="317" r:id="rId31"/>
    <p:sldId id="318" r:id="rId32"/>
    <p:sldId id="360" r:id="rId33"/>
    <p:sldId id="359" r:id="rId34"/>
    <p:sldId id="319" r:id="rId35"/>
    <p:sldId id="361" r:id="rId36"/>
    <p:sldId id="362" r:id="rId37"/>
    <p:sldId id="363" r:id="rId38"/>
    <p:sldId id="364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5" r:id="rId47"/>
    <p:sldId id="376" r:id="rId48"/>
    <p:sldId id="374" r:id="rId49"/>
    <p:sldId id="377" r:id="rId50"/>
    <p:sldId id="378" r:id="rId51"/>
    <p:sldId id="379" r:id="rId52"/>
    <p:sldId id="380" r:id="rId53"/>
    <p:sldId id="381" r:id="rId54"/>
    <p:sldId id="384" r:id="rId55"/>
    <p:sldId id="383" r:id="rId56"/>
    <p:sldId id="382" r:id="rId57"/>
    <p:sldId id="385" r:id="rId58"/>
    <p:sldId id="386" r:id="rId59"/>
    <p:sldId id="387" r:id="rId60"/>
    <p:sldId id="388" r:id="rId61"/>
    <p:sldId id="389" r:id="rId62"/>
    <p:sldId id="391" r:id="rId63"/>
    <p:sldId id="392" r:id="rId64"/>
    <p:sldId id="390" r:id="rId65"/>
    <p:sldId id="393" r:id="rId66"/>
    <p:sldId id="394" r:id="rId67"/>
    <p:sldId id="395" r:id="rId68"/>
    <p:sldId id="396" r:id="rId69"/>
    <p:sldId id="397" r:id="rId70"/>
    <p:sldId id="398" r:id="rId71"/>
    <p:sldId id="399" r:id="rId72"/>
    <p:sldId id="400" r:id="rId73"/>
    <p:sldId id="401" r:id="rId74"/>
    <p:sldId id="402" r:id="rId75"/>
    <p:sldId id="403" r:id="rId76"/>
    <p:sldId id="404" r:id="rId77"/>
    <p:sldId id="405" r:id="rId78"/>
    <p:sldId id="406" r:id="rId79"/>
    <p:sldId id="407" r:id="rId80"/>
    <p:sldId id="408" r:id="rId81"/>
  </p:sldIdLst>
  <p:sldSz cx="7559675" cy="5327650"/>
  <p:notesSz cx="6858000" cy="9144000"/>
  <p:embeddedFontLst>
    <p:embeddedFont>
      <p:font typeface="Calibri" panose="020F0502020204030204" pitchFamily="34" charset="0"/>
      <p:regular r:id="rId83"/>
      <p:bold r:id="rId84"/>
      <p:italic r:id="rId85"/>
      <p:boldItalic r:id="rId86"/>
    </p:embeddedFont>
    <p:embeddedFont>
      <p:font typeface="Calibri Light" panose="020F0302020204030204" pitchFamily="34" charset="0"/>
      <p:regular r:id="rId87"/>
      <p:italic r:id="rId88"/>
    </p:embeddedFont>
    <p:embeddedFont>
      <p:font typeface="Marvel" pitchFamily="2" charset="0"/>
      <p:regular r:id="rId89"/>
    </p:embeddedFont>
    <p:embeddedFont>
      <p:font typeface="Ubuntu" panose="020B0504030602030204" pitchFamily="34" charset="0"/>
      <p:regular r:id="rId90"/>
      <p:bold r:id="rId91"/>
      <p:italic r:id="rId92"/>
      <p:boldItalic r:id="rId93"/>
    </p:embeddedFont>
    <p:embeddedFont>
      <p:font typeface="Ubuntu Light" panose="020B0304030602030204" pitchFamily="34" charset="0"/>
      <p:regular r:id="rId94"/>
      <p:italic r:id="rId9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45"/>
    <p:restoredTop sz="96327"/>
  </p:normalViewPr>
  <p:slideViewPr>
    <p:cSldViewPr snapToGrid="0" snapToObjects="1">
      <p:cViewPr varScale="1">
        <p:scale>
          <a:sx n="165" d="100"/>
          <a:sy n="165" d="100"/>
        </p:scale>
        <p:origin x="64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1.fntdata"/><Relationship Id="rId98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13/07/2020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835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1997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30572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13/07/2020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13/07/2020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13/07/2020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13/07/2020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13/07/2020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13/07/2020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13/07/2020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13/07/2020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13/07/2020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13/07/2020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13/07/2020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13/07/2020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7707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0895"/>
            <a:ext cx="4182872" cy="1631215"/>
            <a:chOff x="2149311" y="3495522"/>
            <a:chExt cx="3364940" cy="119281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164111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96272" y="3495522"/>
              <a:ext cx="3317979" cy="119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PRODUCT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27722" y="1855924"/>
            <a:ext cx="5478697" cy="1631216"/>
            <a:chOff x="2147752" y="3614628"/>
            <a:chExt cx="3606338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7752" y="3737176"/>
              <a:ext cx="3487888" cy="12763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87738" y="3614628"/>
              <a:ext cx="3566352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MANAGEMENT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0DEB52-07E8-FB4F-9F8B-AEC172B76B3B}"/>
              </a:ext>
            </a:extLst>
          </p:cNvPr>
          <p:cNvGrpSpPr/>
          <p:nvPr/>
        </p:nvGrpSpPr>
        <p:grpSpPr>
          <a:xfrm>
            <a:off x="727722" y="3097042"/>
            <a:ext cx="4182872" cy="1631215"/>
            <a:chOff x="2149311" y="3495522"/>
            <a:chExt cx="3364940" cy="119281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1E11CE-3D65-A242-96DD-FD44759521E6}"/>
                </a:ext>
              </a:extLst>
            </p:cNvPr>
            <p:cNvSpPr/>
            <p:nvPr/>
          </p:nvSpPr>
          <p:spPr>
            <a:xfrm>
              <a:off x="2149311" y="3619894"/>
              <a:ext cx="3164111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8490D3-1B73-8F45-AC60-C800B0A860C7}"/>
                </a:ext>
              </a:extLst>
            </p:cNvPr>
            <p:cNvSpPr txBox="1"/>
            <p:nvPr/>
          </p:nvSpPr>
          <p:spPr>
            <a:xfrm>
              <a:off x="2196272" y="3495522"/>
              <a:ext cx="3317979" cy="119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@SCALE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1BC4CF-B685-B043-85A0-DF0E184F9DBF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23888E-9B06-8046-A2BE-6123694EE11E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F3B9E-B896-7547-8FF3-C77E69DFE116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Create product roadmap</a:t>
              </a:r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29B8A6F0-B0C1-B44D-8BDC-B0141804ACD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E3E67A30-883E-9442-9A67-BA9E2F50D834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49994304-6B00-2042-95C8-4ADD13CF470B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41051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5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D7C902-C963-884A-8E77-7FF50F8FFAE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A1D98C-6844-1047-AE20-4C0289E1FAD6}"/>
              </a:ext>
            </a:extLst>
          </p:cNvPr>
          <p:cNvSpPr txBox="1"/>
          <p:nvPr/>
        </p:nvSpPr>
        <p:spPr>
          <a:xfrm>
            <a:off x="953214" y="956697"/>
            <a:ext cx="57927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5000" b="1" dirty="0">
                <a:solidFill>
                  <a:schemeClr val="bg1"/>
                </a:solidFill>
                <a:latin typeface="Ubuntu" panose="020B0504030602030204" pitchFamily="34" charset="0"/>
              </a:rPr>
              <a:t>Create Product Vision and Strategy</a:t>
            </a: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10A730E9-3F5E-B549-9374-D311210C4F11}"/>
              </a:ext>
            </a:extLst>
          </p:cNvPr>
          <p:cNvSpPr/>
          <p:nvPr/>
        </p:nvSpPr>
        <p:spPr>
          <a:xfrm>
            <a:off x="2854908" y="3512331"/>
            <a:ext cx="550190" cy="550190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C5CF28BB-8BFD-0C43-BEEB-CC4996CE0757}"/>
              </a:ext>
            </a:extLst>
          </p:cNvPr>
          <p:cNvSpPr/>
          <p:nvPr/>
        </p:nvSpPr>
        <p:spPr>
          <a:xfrm>
            <a:off x="3504742" y="3502559"/>
            <a:ext cx="550190" cy="550190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0045BB75-D6CE-E74F-97AD-2FA1C17D083A}"/>
              </a:ext>
            </a:extLst>
          </p:cNvPr>
          <p:cNvSpPr/>
          <p:nvPr/>
        </p:nvSpPr>
        <p:spPr>
          <a:xfrm>
            <a:off x="4154576" y="3502559"/>
            <a:ext cx="550190" cy="550190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Align with stakeholders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A9FC-738A-E948-888B-574014D0927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C9FE46-1C12-1744-869F-2A1954FBBEB9}"/>
              </a:ext>
            </a:extLst>
          </p:cNvPr>
          <p:cNvGrpSpPr/>
          <p:nvPr/>
        </p:nvGrpSpPr>
        <p:grpSpPr>
          <a:xfrm>
            <a:off x="844726" y="1454260"/>
            <a:ext cx="5870221" cy="2419129"/>
            <a:chOff x="805982" y="1360938"/>
            <a:chExt cx="5870221" cy="2419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05982" y="136093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30269-D0EB-7B4C-B477-E01E4574E33E}"/>
                </a:ext>
              </a:extLst>
            </p:cNvPr>
            <p:cNvSpPr txBox="1"/>
            <p:nvPr/>
          </p:nvSpPr>
          <p:spPr>
            <a:xfrm>
              <a:off x="883471" y="1407104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Write epics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3BDDDED-6802-4A40-9C6E-CE6DB781899E}"/>
                </a:ext>
              </a:extLst>
            </p:cNvPr>
            <p:cNvSpPr/>
            <p:nvPr/>
          </p:nvSpPr>
          <p:spPr>
            <a:xfrm>
              <a:off x="2743590" y="322987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CDC72D21-46AD-6F4E-8F0B-40421938DA7E}"/>
                </a:ext>
              </a:extLst>
            </p:cNvPr>
            <p:cNvSpPr/>
            <p:nvPr/>
          </p:nvSpPr>
          <p:spPr>
            <a:xfrm>
              <a:off x="3393424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32C05A21-B0BF-DC40-ADF2-E5DF56246586}"/>
                </a:ext>
              </a:extLst>
            </p:cNvPr>
            <p:cNvSpPr/>
            <p:nvPr/>
          </p:nvSpPr>
          <p:spPr>
            <a:xfrm>
              <a:off x="4043258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Prioritise the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 Backlog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553" y="3694952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58" y="-335113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441960" y="1366749"/>
            <a:ext cx="2892419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is a Dutch-based training organization on a mission to help professionals become awesome Scrum facilitators. A Scrum Facilitator can be a Scrum Master, Product Owner, developer or  leader. Great Scrum Facilitators understand the Scrum values &amp; principles and use these to effectively implement Scrum with their teams and organizations.</a:t>
            </a:r>
          </a:p>
          <a:p>
            <a:pPr algn="ctr"/>
            <a:endParaRPr lang="en-GB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Facilitators is a Scrum.org partner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Our classes are accredited, always up-to-date, fun, super interactive and always facilitated by two trainers to maximize your learning objectives. Our trainers are </a:t>
            </a:r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seasoned experts 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and </a:t>
            </a:r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Scrum.org certified 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Professional Scrum Trainers with substantial real life experience in various settings.</a:t>
            </a:r>
          </a:p>
          <a:p>
            <a:pPr algn="ctr"/>
            <a:endParaRPr lang="en-GB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234387" y="781089"/>
            <a:ext cx="3889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The goal of this game is to support the conversation about scaling the product owner role in your organisation. It is best played with a mix of representatives from the Scrum teams and the management team of your organisation, but can also help when only played within a single Scrum team. Scan the QR-code for the full how to play article OR simply follow these steps:</a:t>
            </a:r>
            <a:b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</a:br>
            <a:b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</a:br>
            <a:endParaRPr lang="en-NL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0315" y="1878550"/>
            <a:ext cx="4043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As a Scrum Facilitator, put the development team and product owner role card on the floor or wall;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  up to 4 groups and give each group an equal number of activity cards. 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Ask them to place each activity card under one of the two role cards until all cards are placed;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Inspect the increment with the entire group. Ask participants to share what stands out to them and adjust where needed;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Now explain that the product owner is scaling from 1 to 3 Scrum teams. Ask participants to discuss what could be moved from the PO towards the development team to deal with the PO’s increased workload;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Explain that the PO is now becoming responsible for 5 scrum teams and introduce the product team role card (see the full how to play for some important remarks!)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Ask participants to discuss which product management activities could move from the product owner to the product team to again release pressure from the PO.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Close off by together inspecting this last increment and observe where the group disagrees. </a:t>
            </a:r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These might be your organisation’s main points of attention when scaling the product owner role!</a:t>
            </a:r>
            <a:endParaRPr lang="en-NL" sz="900" b="1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488597" y="4265405"/>
            <a:ext cx="2771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700" dirty="0">
                <a:solidFill>
                  <a:schemeClr val="bg1"/>
                </a:solidFill>
                <a:latin typeface="Ubuntu Light" panose="020B0304030602030204" pitchFamily="34" charset="0"/>
              </a:rPr>
              <a:t>Learn about Evidence-Based Management (EBM) 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at 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</a:t>
            </a:r>
            <a:r>
              <a:rPr lang="en-NL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crum.org/EBM</a:t>
            </a:r>
            <a:endParaRPr lang="en-NL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endParaRPr lang="en-NL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The Measuring Outcome game (v1.0.2) is licensed under </a:t>
            </a: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CC BY-NC-SA 4.0</a:t>
            </a:r>
          </a:p>
          <a:p>
            <a:pPr algn="ctr"/>
            <a:r>
              <a:rPr lang="en-GB" sz="700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By Scrum Facilitators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6EE5EF-4E07-9D4A-8C2D-83F385087044}"/>
              </a:ext>
            </a:extLst>
          </p:cNvPr>
          <p:cNvGrpSpPr/>
          <p:nvPr/>
        </p:nvGrpSpPr>
        <p:grpSpPr>
          <a:xfrm>
            <a:off x="-232456" y="161565"/>
            <a:ext cx="3909016" cy="665950"/>
            <a:chOff x="-77476" y="76326"/>
            <a:chExt cx="3909016" cy="665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5EE125-EFCC-F14F-8498-A6CD8EEF0F59}"/>
                </a:ext>
              </a:extLst>
            </p:cNvPr>
            <p:cNvSpPr txBox="1"/>
            <p:nvPr/>
          </p:nvSpPr>
          <p:spPr>
            <a:xfrm>
              <a:off x="-77476" y="76326"/>
              <a:ext cx="3909016" cy="664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3700" b="1" dirty="0">
                  <a:latin typeface="Marvel" pitchFamily="2" charset="0"/>
                </a:rPr>
                <a:t>FACILITATE THE GAM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817926-FA1D-B346-9D51-472AADB3F438}"/>
                </a:ext>
              </a:extLst>
            </p:cNvPr>
            <p:cNvSpPr txBox="1"/>
            <p:nvPr/>
          </p:nvSpPr>
          <p:spPr>
            <a:xfrm>
              <a:off x="3221873" y="77350"/>
              <a:ext cx="249747" cy="664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3700" b="1" dirty="0">
                  <a:latin typeface="Marvel" pitchFamily="2" charset="0"/>
                </a:rPr>
                <a:t>E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4371440" y="323581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1CB280A-F50E-C649-AC82-0D6A924F0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1034" y="161565"/>
            <a:ext cx="610497" cy="7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1E2F49-79D9-654D-84E8-980E410AB36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F2276-5808-9F42-974A-9B79EEF9C2B3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13E17C-AF64-BC4F-A603-A903BFA0E337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Host the sprint review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860DBDB-BA47-8544-BC58-456770B104E0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FB62AE9-5D9E-124F-BC35-5C1D1284611C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B3BAEA11-DE27-5A43-A52B-2797F2B3B8F9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Update product strategy based on new insights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Define the problem to solve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Define KPI’s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163603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98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6F9ED0-8896-C348-8ECD-EB10B5CD255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F1BBE-48A2-F040-AB41-C9F9DEC44EAD}"/>
              </a:ext>
            </a:extLst>
          </p:cNvPr>
          <p:cNvGrpSpPr/>
          <p:nvPr/>
        </p:nvGrpSpPr>
        <p:grpSpPr>
          <a:xfrm>
            <a:off x="883471" y="1835527"/>
            <a:ext cx="5792732" cy="1656596"/>
            <a:chOff x="883470" y="2110622"/>
            <a:chExt cx="5792732" cy="16565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2110622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Track KPI’s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41DF258-6D21-B840-86DC-19E8E04FA91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FD4314-8DB1-444D-9632-FAAF83C11092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2A32A7C-993E-AC49-A11E-06BEAFE1C77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DEV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961913" y="2983424"/>
            <a:ext cx="5711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Which product management activities can a product owner delegate to the development team?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6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798163" y="861471"/>
            <a:ext cx="5974596" cy="2620564"/>
            <a:chOff x="798163" y="759196"/>
            <a:chExt cx="5974596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98163" y="759196"/>
              <a:ext cx="597459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Story tell the need of your users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09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Make key decisions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150575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6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  <a:b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</a:br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planning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91025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85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Write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user stories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524079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58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Test product backlog items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996585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74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Accept product backlog items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67245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86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Track sprint progress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8526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65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Create sprint backlog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70904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46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User </a:t>
              </a:r>
              <a:b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</a:br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interviews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721894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19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Create user surveys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8827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E23D7D-C080-4948-B7E7-961A8E58B283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PRODUCT OWNER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2D689D-2011-A34B-8790-43E692540F13}"/>
              </a:ext>
            </a:extLst>
          </p:cNvPr>
          <p:cNvSpPr txBox="1"/>
          <p:nvPr/>
        </p:nvSpPr>
        <p:spPr>
          <a:xfrm>
            <a:off x="1644002" y="2983424"/>
            <a:ext cx="4347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Which product management activities should a product owner perform?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318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Analyse metrics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775637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58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3085513"/>
            <a:chOff x="883471" y="759196"/>
            <a:chExt cx="5792732" cy="3085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Find a solution to reach the desired outcome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39410" y="329451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489244" y="328474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39078" y="328474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667944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74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Host refinement sessions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481605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2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Design an </a:t>
              </a:r>
              <a:b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</a:br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A/B test plan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612488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48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Perform market research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981038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86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Negotiate a supplier contract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108217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623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Purchase hardware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105131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40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3145423"/>
            <a:chOff x="883471" y="759196"/>
            <a:chExt cx="5792732" cy="31454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Investigate a new product proposition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335442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334465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334465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7349505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132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Create financial reports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6056339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169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Analyse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competitors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48965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351074" y="2992265"/>
            <a:ext cx="50577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Having product management activities that cannot be picked up by the Scrum team?</a:t>
            </a:r>
            <a:b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</a:b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Have a look around and see how you can be helped by experts outside of the team.</a:t>
            </a:r>
          </a:p>
          <a:p>
            <a:pPr algn="ctr"/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3FD05-08CD-A441-A8C5-C5782B2BA0E1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PRODUCT TEAM</a:t>
            </a:r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101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Plan marketing activities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2080003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727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Plan marketing activities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122641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49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……………..…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945176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679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……………..…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1502616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118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……………..…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349466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5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Propose a sprint goal</a:t>
              </a: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</TotalTime>
  <Words>622</Words>
  <Application>Microsoft Macintosh PowerPoint</Application>
  <PresentationFormat>Custom</PresentationFormat>
  <Paragraphs>76</Paragraphs>
  <Slides>80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Marvel</vt:lpstr>
      <vt:lpstr>Calibri Light</vt:lpstr>
      <vt:lpstr>Ubuntu</vt:lpstr>
      <vt:lpstr>Ubuntu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Kai Stevens</cp:lastModifiedBy>
  <cp:revision>241</cp:revision>
  <dcterms:created xsi:type="dcterms:W3CDTF">2020-03-02T18:23:14Z</dcterms:created>
  <dcterms:modified xsi:type="dcterms:W3CDTF">2020-07-13T14:33:36Z</dcterms:modified>
</cp:coreProperties>
</file>